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3" r:id="rId5"/>
    <p:sldId id="264" r:id="rId6"/>
    <p:sldId id="265" r:id="rId7"/>
    <p:sldId id="266" r:id="rId8"/>
    <p:sldId id="267" r:id="rId9"/>
    <p:sldId id="261" r:id="rId10"/>
    <p:sldId id="262"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2" Type="http://schemas.openxmlformats.org/officeDocument/2006/relationships/slide" Target="slides/slide1.xml" /><Relationship Id="rId16"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heme" Target="theme/theme1.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2A54C80-263E-416B-A8E0-580EDEADCBDC}" type="datetimeFigureOut">
              <a:rPr lang="en-US" dirty="0"/>
              <a:t>6/9/2023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png" /><Relationship Id="rId1" Type="http://schemas.openxmlformats.org/officeDocument/2006/relationships/slideLayout" Target="../slideLayouts/slideLayout1.xml" /><Relationship Id="rId5" Type="http://schemas.openxmlformats.org/officeDocument/2006/relationships/image" Target="../media/image3.jpg" /><Relationship Id="rId4" Type="http://schemas.openxmlformats.org/officeDocument/2006/relationships/image" Target="cid:4d3921c8-ab2b-440e-a796-b2928bfc70a2" TargetMode="External" /></Relationships>
</file>

<file path=ppt/slides/_rels/slide10.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1722566B-38D0-4EC3-7A52-BCC01430023D}"/>
              </a:ext>
            </a:extLst>
          </p:cNvPr>
          <p:cNvSpPr>
            <a:spLocks noGrp="1"/>
          </p:cNvSpPr>
          <p:nvPr>
            <p:ph type="subTitle" idx="1"/>
          </p:nvPr>
        </p:nvSpPr>
        <p:spPr>
          <a:xfrm>
            <a:off x="1489814" y="5620840"/>
            <a:ext cx="7766936" cy="1096899"/>
          </a:xfrm>
        </p:spPr>
        <p:txBody>
          <a:bodyPr/>
          <a:lstStyle/>
          <a:p>
            <a:pPr algn="ctr"/>
            <a:r>
              <a:rPr lang="it-IT" dirty="0"/>
              <a:t>Sintesi ricerca di mercato </a:t>
            </a:r>
          </a:p>
          <a:p>
            <a:pPr algn="ctr"/>
            <a:r>
              <a:rPr lang="it-IT" dirty="0"/>
              <a:t>Fermo 08/06/2023</a:t>
            </a:r>
          </a:p>
        </p:txBody>
      </p:sp>
      <p:pic>
        <p:nvPicPr>
          <p:cNvPr id="5" name="Immagine 4">
            <a:extLst>
              <a:ext uri="{FF2B5EF4-FFF2-40B4-BE49-F238E27FC236}">
                <a16:creationId xmlns:a16="http://schemas.microsoft.com/office/drawing/2014/main" id="{B557A0C5-827D-841B-5741-E3D4BDF085F5}"/>
              </a:ext>
            </a:extLst>
          </p:cNvPr>
          <p:cNvPicPr>
            <a:picLocks noChangeAspect="1"/>
          </p:cNvPicPr>
          <p:nvPr/>
        </p:nvPicPr>
        <p:blipFill>
          <a:blip r:embed="rId2"/>
          <a:stretch>
            <a:fillRect/>
          </a:stretch>
        </p:blipFill>
        <p:spPr>
          <a:xfrm>
            <a:off x="2483722" y="140261"/>
            <a:ext cx="5556098" cy="5111319"/>
          </a:xfrm>
          <a:prstGeom prst="rect">
            <a:avLst/>
          </a:prstGeom>
        </p:spPr>
      </p:pic>
      <p:pic>
        <p:nvPicPr>
          <p:cNvPr id="6" name="Immagine 5" descr="1663053979918">
            <a:extLst>
              <a:ext uri="{FF2B5EF4-FFF2-40B4-BE49-F238E27FC236}">
                <a16:creationId xmlns:a16="http://schemas.microsoft.com/office/drawing/2014/main" id="{E9678CD2-9C1E-BDA5-F3A7-92A056DF0A59}"/>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27789" y="2586217"/>
            <a:ext cx="1924050" cy="1133475"/>
          </a:xfrm>
          <a:prstGeom prst="rect">
            <a:avLst/>
          </a:prstGeom>
          <a:noFill/>
          <a:ln>
            <a:noFill/>
          </a:ln>
        </p:spPr>
      </p:pic>
      <p:pic>
        <p:nvPicPr>
          <p:cNvPr id="7" name="Elemento grafico 201">
            <a:extLst>
              <a:ext uri="{FF2B5EF4-FFF2-40B4-BE49-F238E27FC236}">
                <a16:creationId xmlns:a16="http://schemas.microsoft.com/office/drawing/2014/main" id="{F3D65186-AB5A-4584-87C3-0FAA2992263B}"/>
              </a:ext>
            </a:extLst>
          </p:cNvPr>
          <p:cNvPicPr/>
          <p:nvPr/>
        </p:nvPicPr>
        <p:blipFill>
          <a:blip r:embed="rId5"/>
          <a:stretch>
            <a:fillRect/>
          </a:stretch>
        </p:blipFill>
        <p:spPr>
          <a:xfrm>
            <a:off x="8358997" y="2695920"/>
            <a:ext cx="1349282" cy="733080"/>
          </a:xfrm>
          <a:prstGeom prst="rect">
            <a:avLst/>
          </a:prstGeom>
        </p:spPr>
      </p:pic>
    </p:spTree>
    <p:extLst>
      <p:ext uri="{BB962C8B-B14F-4D97-AF65-F5344CB8AC3E}">
        <p14:creationId xmlns:p14="http://schemas.microsoft.com/office/powerpoint/2010/main" val="2302480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C70F32-CB60-16A7-977E-4191BC1A8753}"/>
              </a:ext>
            </a:extLst>
          </p:cNvPr>
          <p:cNvSpPr>
            <a:spLocks noGrp="1"/>
          </p:cNvSpPr>
          <p:nvPr>
            <p:ph type="title"/>
          </p:nvPr>
        </p:nvSpPr>
        <p:spPr>
          <a:xfrm>
            <a:off x="677334" y="158155"/>
            <a:ext cx="8596668" cy="658483"/>
          </a:xfrm>
        </p:spPr>
        <p:txBody>
          <a:bodyPr/>
          <a:lstStyle/>
          <a:p>
            <a:pPr algn="ctr"/>
            <a:r>
              <a:rPr lang="it-IT" dirty="0"/>
              <a:t>TENDENZE</a:t>
            </a:r>
          </a:p>
        </p:txBody>
      </p:sp>
      <p:sp>
        <p:nvSpPr>
          <p:cNvPr id="3" name="Segnaposto contenuto 2">
            <a:extLst>
              <a:ext uri="{FF2B5EF4-FFF2-40B4-BE49-F238E27FC236}">
                <a16:creationId xmlns:a16="http://schemas.microsoft.com/office/drawing/2014/main" id="{11193704-4F52-4B6C-8A45-6AC6CC516271}"/>
              </a:ext>
            </a:extLst>
          </p:cNvPr>
          <p:cNvSpPr>
            <a:spLocks noGrp="1"/>
          </p:cNvSpPr>
          <p:nvPr>
            <p:ph idx="1"/>
          </p:nvPr>
        </p:nvSpPr>
        <p:spPr>
          <a:xfrm>
            <a:off x="172528" y="816639"/>
            <a:ext cx="9713344" cy="2849588"/>
          </a:xfrm>
        </p:spPr>
        <p:txBody>
          <a:bodyPr>
            <a:normAutofit/>
          </a:bodyPr>
          <a:lstStyle/>
          <a:p>
            <a:pPr>
              <a:lnSpc>
                <a:spcPct val="120000"/>
              </a:lnSpc>
            </a:pPr>
            <a:r>
              <a:rPr lang="it-IT" sz="2000" dirty="0"/>
              <a:t>L’abbigliamento sportivo è in forte espansione, poiché la domanda di abbigliamento comfort continua a crescere mentre due persone su cinque stanno ancora lavorando da casa in qualche modo. </a:t>
            </a:r>
          </a:p>
          <a:p>
            <a:pPr>
              <a:lnSpc>
                <a:spcPct val="120000"/>
              </a:lnSpc>
            </a:pPr>
            <a:r>
              <a:rPr lang="it-IT" sz="2000" dirty="0"/>
              <a:t>I designer sono diventati creativi con il comfort con pantofole, slides e </a:t>
            </a:r>
            <a:r>
              <a:rPr lang="it-IT" sz="2000" dirty="0" err="1"/>
              <a:t>scuffs</a:t>
            </a:r>
            <a:r>
              <a:rPr lang="it-IT" sz="2000" dirty="0"/>
              <a:t>. Le sneakers sono già diventate un punto fermo nel mondo dell’alta moda e </a:t>
            </a:r>
            <a:r>
              <a:rPr lang="it-IT" sz="2000" dirty="0" err="1"/>
              <a:t>scuffs</a:t>
            </a:r>
            <a:r>
              <a:rPr lang="it-IT" sz="2000" dirty="0"/>
              <a:t>, </a:t>
            </a:r>
            <a:r>
              <a:rPr lang="it-IT" sz="2000" dirty="0" err="1"/>
              <a:t>slippers</a:t>
            </a:r>
            <a:r>
              <a:rPr lang="it-IT" sz="2000" dirty="0"/>
              <a:t> and slides potrebbero avere il loro grande momento nel futuro.</a:t>
            </a:r>
          </a:p>
        </p:txBody>
      </p:sp>
      <p:pic>
        <p:nvPicPr>
          <p:cNvPr id="4" name="Immagine 3">
            <a:extLst>
              <a:ext uri="{FF2B5EF4-FFF2-40B4-BE49-F238E27FC236}">
                <a16:creationId xmlns:a16="http://schemas.microsoft.com/office/drawing/2014/main" id="{F0ECF23B-DFF8-D56C-FFBF-5C2A64DAE2BF}"/>
              </a:ext>
            </a:extLst>
          </p:cNvPr>
          <p:cNvPicPr>
            <a:picLocks noChangeAspect="1"/>
          </p:cNvPicPr>
          <p:nvPr/>
        </p:nvPicPr>
        <p:blipFill>
          <a:blip r:embed="rId2"/>
          <a:stretch>
            <a:fillRect/>
          </a:stretch>
        </p:blipFill>
        <p:spPr>
          <a:xfrm>
            <a:off x="677334" y="3666227"/>
            <a:ext cx="7691209" cy="2165105"/>
          </a:xfrm>
          <a:prstGeom prst="rect">
            <a:avLst/>
          </a:prstGeom>
        </p:spPr>
      </p:pic>
    </p:spTree>
    <p:extLst>
      <p:ext uri="{BB962C8B-B14F-4D97-AF65-F5344CB8AC3E}">
        <p14:creationId xmlns:p14="http://schemas.microsoft.com/office/powerpoint/2010/main" val="3136836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sultati immagini per grazie!">
            <a:extLst>
              <a:ext uri="{FF2B5EF4-FFF2-40B4-BE49-F238E27FC236}">
                <a16:creationId xmlns:a16="http://schemas.microsoft.com/office/drawing/2014/main" id="{4DCD425D-AE02-CECD-2ACF-955AACBD7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649" y="1100735"/>
            <a:ext cx="7956127" cy="44771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065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C70F32-CB60-16A7-977E-4191BC1A8753}"/>
              </a:ext>
            </a:extLst>
          </p:cNvPr>
          <p:cNvSpPr>
            <a:spLocks noGrp="1"/>
          </p:cNvSpPr>
          <p:nvPr>
            <p:ph type="title"/>
          </p:nvPr>
        </p:nvSpPr>
        <p:spPr>
          <a:xfrm>
            <a:off x="677334" y="158155"/>
            <a:ext cx="8596668" cy="658483"/>
          </a:xfrm>
        </p:spPr>
        <p:txBody>
          <a:bodyPr/>
          <a:lstStyle/>
          <a:p>
            <a:pPr algn="ctr"/>
            <a:r>
              <a:rPr lang="it-IT" dirty="0"/>
              <a:t>PUNTI SALIENTI</a:t>
            </a:r>
          </a:p>
        </p:txBody>
      </p:sp>
      <p:sp>
        <p:nvSpPr>
          <p:cNvPr id="3" name="Segnaposto contenuto 2">
            <a:extLst>
              <a:ext uri="{FF2B5EF4-FFF2-40B4-BE49-F238E27FC236}">
                <a16:creationId xmlns:a16="http://schemas.microsoft.com/office/drawing/2014/main" id="{11193704-4F52-4B6C-8A45-6AC6CC516271}"/>
              </a:ext>
            </a:extLst>
          </p:cNvPr>
          <p:cNvSpPr>
            <a:spLocks noGrp="1"/>
          </p:cNvSpPr>
          <p:nvPr>
            <p:ph idx="1"/>
          </p:nvPr>
        </p:nvSpPr>
        <p:spPr>
          <a:xfrm>
            <a:off x="388188" y="816638"/>
            <a:ext cx="9497684" cy="5453656"/>
          </a:xfrm>
        </p:spPr>
        <p:txBody>
          <a:bodyPr>
            <a:normAutofit/>
          </a:bodyPr>
          <a:lstStyle/>
          <a:p>
            <a:pPr>
              <a:lnSpc>
                <a:spcPct val="120000"/>
              </a:lnSpc>
            </a:pPr>
            <a:r>
              <a:rPr lang="it-IT" dirty="0"/>
              <a:t>Gli Stati Uniti sono il più grande importatore mondiale di calzature e si prevede che manterranno la loro posizione, anche se alcune modifiche normative potrebbero influenzare il livello delle importazioni. D’altra parte, la pandemia ha provocato profondi cambiamenti nel commercio mondiale, in particolare la semplificazione delle filiere, l’eliminazione degli intermediari e le vendite dirette.</a:t>
            </a:r>
          </a:p>
          <a:p>
            <a:pPr>
              <a:lnSpc>
                <a:spcPct val="120000"/>
              </a:lnSpc>
            </a:pPr>
            <a:r>
              <a:rPr lang="it-IT" dirty="0"/>
              <a:t>Il mercato calzaturiero statunitense è molto competitivo e altamente globalizzato: oltre il 90% delle calzature vendute nel Paese proviene da Paesi con manodopera a basso costo, come la Cina. </a:t>
            </a:r>
          </a:p>
          <a:p>
            <a:pPr>
              <a:lnSpc>
                <a:spcPct val="120000"/>
              </a:lnSpc>
            </a:pPr>
            <a:r>
              <a:rPr lang="it-IT" dirty="0"/>
              <a:t>La produzione locale è marginale: ha rappresentato il 4% delle calzature vendute nel 2021/22. </a:t>
            </a:r>
          </a:p>
          <a:p>
            <a:pPr>
              <a:lnSpc>
                <a:spcPct val="120000"/>
              </a:lnSpc>
            </a:pPr>
            <a:r>
              <a:rPr lang="it-IT" dirty="0"/>
              <a:t>Le calzature femminili sono il principale segmento di mercato (49% del fatturato nel 2021/22) e le calzature casual (scarpe sportive da abito) stanno prendendo sempre più peso: nel 2016 hanno rappresentato 20% delle vendite e nel 2022 questa cifra è salita al 25%. Il reddito disponibile delle famiglie, il prezzo e il riconoscimento del marchio sono i principali aspetti che influenzano i modelli di acquisto dei consumatori.</a:t>
            </a:r>
          </a:p>
        </p:txBody>
      </p:sp>
    </p:spTree>
    <p:extLst>
      <p:ext uri="{BB962C8B-B14F-4D97-AF65-F5344CB8AC3E}">
        <p14:creationId xmlns:p14="http://schemas.microsoft.com/office/powerpoint/2010/main" val="627489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C70F32-CB60-16A7-977E-4191BC1A8753}"/>
              </a:ext>
            </a:extLst>
          </p:cNvPr>
          <p:cNvSpPr>
            <a:spLocks noGrp="1"/>
          </p:cNvSpPr>
          <p:nvPr>
            <p:ph type="title"/>
          </p:nvPr>
        </p:nvSpPr>
        <p:spPr>
          <a:xfrm>
            <a:off x="677334" y="158155"/>
            <a:ext cx="8596668" cy="658483"/>
          </a:xfrm>
        </p:spPr>
        <p:txBody>
          <a:bodyPr/>
          <a:lstStyle/>
          <a:p>
            <a:pPr algn="ctr"/>
            <a:r>
              <a:rPr lang="it-IT" dirty="0"/>
              <a:t>PUNTI SALIENTI</a:t>
            </a:r>
          </a:p>
        </p:txBody>
      </p:sp>
      <p:sp>
        <p:nvSpPr>
          <p:cNvPr id="3" name="Segnaposto contenuto 2">
            <a:extLst>
              <a:ext uri="{FF2B5EF4-FFF2-40B4-BE49-F238E27FC236}">
                <a16:creationId xmlns:a16="http://schemas.microsoft.com/office/drawing/2014/main" id="{11193704-4F52-4B6C-8A45-6AC6CC516271}"/>
              </a:ext>
            </a:extLst>
          </p:cNvPr>
          <p:cNvSpPr>
            <a:spLocks noGrp="1"/>
          </p:cNvSpPr>
          <p:nvPr>
            <p:ph idx="1"/>
          </p:nvPr>
        </p:nvSpPr>
        <p:spPr>
          <a:xfrm>
            <a:off x="388188" y="816638"/>
            <a:ext cx="9497684" cy="5679053"/>
          </a:xfrm>
        </p:spPr>
        <p:txBody>
          <a:bodyPr>
            <a:normAutofit fontScale="92500"/>
          </a:bodyPr>
          <a:lstStyle/>
          <a:p>
            <a:pPr>
              <a:lnSpc>
                <a:spcPct val="150000"/>
              </a:lnSpc>
            </a:pPr>
            <a:r>
              <a:rPr lang="it-IT" sz="2000" dirty="0"/>
              <a:t>La spesa media annua per le calzature nel 2021/22 è stata di 314 USD, con una diminuzione del 25% rispetto alla spesa media registrata nel 2019 (419 USD). </a:t>
            </a:r>
          </a:p>
          <a:p>
            <a:pPr>
              <a:lnSpc>
                <a:spcPct val="150000"/>
              </a:lnSpc>
            </a:pPr>
            <a:r>
              <a:rPr lang="it-IT" sz="2000" dirty="0"/>
              <a:t>Per quanto riguarda invece il tipo di calzature la spesa media per le calzature da donna è la più alta (155 dollari), rispetto a 107 dollari, 31 dollari e 20 dollari per le calzature da uomo, da bambina e da ragazzo, rispettivamente.</a:t>
            </a:r>
          </a:p>
          <a:p>
            <a:pPr>
              <a:lnSpc>
                <a:spcPct val="150000"/>
              </a:lnSpc>
            </a:pPr>
            <a:r>
              <a:rPr lang="it-IT" sz="2000" dirty="0"/>
              <a:t>I negozi fisici hanno rappresentato il 64,8% delle vendite nel 2021/22, che ha rappresentato una leggera ripresa dopo la pandemia, ma non inverte la tendenza al ribasso: le vendite in questo canale sono diminuite di 18,4 punti percentuali tra il 2016 e il 2022. Il commercio elettronico sta assorbendo la fatturazione dei negozi fisici: le vendite online hanno rappresentato il 34,4% del fatturato nel 2022 (il restante 0,8% corrisponde a </a:t>
            </a:r>
            <a:r>
              <a:rPr lang="it-IT" sz="2000" dirty="0" err="1"/>
              <a:t>teleacquisti</a:t>
            </a:r>
            <a:r>
              <a:rPr lang="it-IT" sz="2000" dirty="0"/>
              <a:t> e vendite dirette), e si prevede che la percentuale superi il 45% nel 2025.</a:t>
            </a:r>
          </a:p>
        </p:txBody>
      </p:sp>
    </p:spTree>
    <p:extLst>
      <p:ext uri="{BB962C8B-B14F-4D97-AF65-F5344CB8AC3E}">
        <p14:creationId xmlns:p14="http://schemas.microsoft.com/office/powerpoint/2010/main" val="45583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C70F32-CB60-16A7-977E-4191BC1A8753}"/>
              </a:ext>
            </a:extLst>
          </p:cNvPr>
          <p:cNvSpPr>
            <a:spLocks noGrp="1"/>
          </p:cNvSpPr>
          <p:nvPr>
            <p:ph type="title"/>
          </p:nvPr>
        </p:nvSpPr>
        <p:spPr>
          <a:xfrm>
            <a:off x="677334" y="158155"/>
            <a:ext cx="8596668" cy="658483"/>
          </a:xfrm>
        </p:spPr>
        <p:txBody>
          <a:bodyPr/>
          <a:lstStyle/>
          <a:p>
            <a:pPr algn="ctr"/>
            <a:r>
              <a:rPr lang="it-IT" dirty="0"/>
              <a:t>EXPORT ITALIANO IN USA</a:t>
            </a:r>
          </a:p>
        </p:txBody>
      </p:sp>
      <p:pic>
        <p:nvPicPr>
          <p:cNvPr id="6" name="Immagine 5">
            <a:extLst>
              <a:ext uri="{FF2B5EF4-FFF2-40B4-BE49-F238E27FC236}">
                <a16:creationId xmlns:a16="http://schemas.microsoft.com/office/drawing/2014/main" id="{4FB7026B-7349-8F3F-687A-8F7C92E000A5}"/>
              </a:ext>
            </a:extLst>
          </p:cNvPr>
          <p:cNvPicPr>
            <a:picLocks noChangeAspect="1"/>
          </p:cNvPicPr>
          <p:nvPr/>
        </p:nvPicPr>
        <p:blipFill>
          <a:blip r:embed="rId2"/>
          <a:stretch>
            <a:fillRect/>
          </a:stretch>
        </p:blipFill>
        <p:spPr>
          <a:xfrm>
            <a:off x="1822414" y="988144"/>
            <a:ext cx="6097270" cy="2673350"/>
          </a:xfrm>
          <a:prstGeom prst="rect">
            <a:avLst/>
          </a:prstGeom>
        </p:spPr>
      </p:pic>
      <p:pic>
        <p:nvPicPr>
          <p:cNvPr id="7" name="Immagine 6">
            <a:extLst>
              <a:ext uri="{FF2B5EF4-FFF2-40B4-BE49-F238E27FC236}">
                <a16:creationId xmlns:a16="http://schemas.microsoft.com/office/drawing/2014/main" id="{EA3358BB-8DA0-DAAF-D1BC-00D5348FC71E}"/>
              </a:ext>
            </a:extLst>
          </p:cNvPr>
          <p:cNvPicPr>
            <a:picLocks noChangeAspect="1"/>
          </p:cNvPicPr>
          <p:nvPr/>
        </p:nvPicPr>
        <p:blipFill>
          <a:blip r:embed="rId3"/>
          <a:stretch>
            <a:fillRect/>
          </a:stretch>
        </p:blipFill>
        <p:spPr>
          <a:xfrm>
            <a:off x="1822414" y="4244831"/>
            <a:ext cx="6097270" cy="2284730"/>
          </a:xfrm>
          <a:prstGeom prst="rect">
            <a:avLst/>
          </a:prstGeom>
        </p:spPr>
      </p:pic>
      <p:sp>
        <p:nvSpPr>
          <p:cNvPr id="9" name="CasellaDiTesto 8">
            <a:extLst>
              <a:ext uri="{FF2B5EF4-FFF2-40B4-BE49-F238E27FC236}">
                <a16:creationId xmlns:a16="http://schemas.microsoft.com/office/drawing/2014/main" id="{7CB38FA4-632C-14DA-35D1-467942D91D51}"/>
              </a:ext>
            </a:extLst>
          </p:cNvPr>
          <p:cNvSpPr txBox="1"/>
          <p:nvPr/>
        </p:nvSpPr>
        <p:spPr>
          <a:xfrm>
            <a:off x="979458" y="6581001"/>
            <a:ext cx="7783182" cy="276999"/>
          </a:xfrm>
          <a:prstGeom prst="rect">
            <a:avLst/>
          </a:prstGeom>
          <a:noFill/>
        </p:spPr>
        <p:txBody>
          <a:bodyPr wrap="square">
            <a:spAutoFit/>
          </a:bodyPr>
          <a:lstStyle/>
          <a:p>
            <a:pPr algn="ctr"/>
            <a:r>
              <a:rPr lang="it-IT" sz="12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rPr>
              <a:t>Export italiano calzature verso gli USA per materiale di tomaia. Primi 10 mesi 2022</a:t>
            </a:r>
            <a:endParaRPr lang="it-IT" sz="1200" dirty="0"/>
          </a:p>
        </p:txBody>
      </p:sp>
    </p:spTree>
    <p:extLst>
      <p:ext uri="{BB962C8B-B14F-4D97-AF65-F5344CB8AC3E}">
        <p14:creationId xmlns:p14="http://schemas.microsoft.com/office/powerpoint/2010/main" val="3494880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C70F32-CB60-16A7-977E-4191BC1A8753}"/>
              </a:ext>
            </a:extLst>
          </p:cNvPr>
          <p:cNvSpPr>
            <a:spLocks noGrp="1"/>
          </p:cNvSpPr>
          <p:nvPr>
            <p:ph type="title"/>
          </p:nvPr>
        </p:nvSpPr>
        <p:spPr>
          <a:xfrm>
            <a:off x="677334" y="158155"/>
            <a:ext cx="8596668" cy="658483"/>
          </a:xfrm>
        </p:spPr>
        <p:txBody>
          <a:bodyPr/>
          <a:lstStyle/>
          <a:p>
            <a:pPr algn="ctr"/>
            <a:r>
              <a:rPr lang="it-IT" dirty="0"/>
              <a:t>EXPORT ITALIANO IN USA</a:t>
            </a:r>
          </a:p>
        </p:txBody>
      </p:sp>
      <p:sp>
        <p:nvSpPr>
          <p:cNvPr id="9" name="CasellaDiTesto 8">
            <a:extLst>
              <a:ext uri="{FF2B5EF4-FFF2-40B4-BE49-F238E27FC236}">
                <a16:creationId xmlns:a16="http://schemas.microsoft.com/office/drawing/2014/main" id="{7CB38FA4-632C-14DA-35D1-467942D91D51}"/>
              </a:ext>
            </a:extLst>
          </p:cNvPr>
          <p:cNvSpPr txBox="1"/>
          <p:nvPr/>
        </p:nvSpPr>
        <p:spPr>
          <a:xfrm>
            <a:off x="1160613" y="4734948"/>
            <a:ext cx="7783182" cy="276999"/>
          </a:xfrm>
          <a:prstGeom prst="rect">
            <a:avLst/>
          </a:prstGeom>
          <a:noFill/>
        </p:spPr>
        <p:txBody>
          <a:bodyPr wrap="square">
            <a:spAutoFit/>
          </a:bodyPr>
          <a:lstStyle/>
          <a:p>
            <a:pPr algn="ctr"/>
            <a:r>
              <a:rPr lang="it-IT" sz="1200" b="1" dirty="0">
                <a:solidFill>
                  <a:srgbClr val="0F0F3F"/>
                </a:solidFill>
                <a:latin typeface="Calibri" panose="020F0502020204030204" pitchFamily="34" charset="0"/>
                <a:ea typeface="MS Mincho" panose="02020609040205080304" pitchFamily="49" charset="-128"/>
                <a:cs typeface="Times New Roman" panose="02020603050405020304" pitchFamily="18" charset="0"/>
              </a:rPr>
              <a:t>I</a:t>
            </a:r>
            <a:r>
              <a:rPr lang="it-IT" sz="12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rPr>
              <a:t>ncidenza % sul totale export italiano scarpe tomaia pelle verso gli USA. Primi 10 mesi 2022, in quantità e valore</a:t>
            </a:r>
            <a:endParaRPr lang="it-IT" sz="1200" dirty="0"/>
          </a:p>
        </p:txBody>
      </p:sp>
      <p:pic>
        <p:nvPicPr>
          <p:cNvPr id="3" name="Immagine 2">
            <a:extLst>
              <a:ext uri="{FF2B5EF4-FFF2-40B4-BE49-F238E27FC236}">
                <a16:creationId xmlns:a16="http://schemas.microsoft.com/office/drawing/2014/main" id="{B51309D9-C1A5-E4FC-EED4-2B922F5D1C76}"/>
              </a:ext>
            </a:extLst>
          </p:cNvPr>
          <p:cNvPicPr>
            <a:picLocks noChangeAspect="1"/>
          </p:cNvPicPr>
          <p:nvPr/>
        </p:nvPicPr>
        <p:blipFill>
          <a:blip r:embed="rId2"/>
          <a:stretch>
            <a:fillRect/>
          </a:stretch>
        </p:blipFill>
        <p:spPr>
          <a:xfrm>
            <a:off x="180494" y="1518249"/>
            <a:ext cx="9448693" cy="3027872"/>
          </a:xfrm>
          <a:prstGeom prst="rect">
            <a:avLst/>
          </a:prstGeom>
        </p:spPr>
      </p:pic>
    </p:spTree>
    <p:extLst>
      <p:ext uri="{BB962C8B-B14F-4D97-AF65-F5344CB8AC3E}">
        <p14:creationId xmlns:p14="http://schemas.microsoft.com/office/powerpoint/2010/main" val="278032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C70F32-CB60-16A7-977E-4191BC1A8753}"/>
              </a:ext>
            </a:extLst>
          </p:cNvPr>
          <p:cNvSpPr>
            <a:spLocks noGrp="1"/>
          </p:cNvSpPr>
          <p:nvPr>
            <p:ph type="title"/>
          </p:nvPr>
        </p:nvSpPr>
        <p:spPr>
          <a:xfrm>
            <a:off x="677334" y="158155"/>
            <a:ext cx="8596668" cy="658483"/>
          </a:xfrm>
        </p:spPr>
        <p:txBody>
          <a:bodyPr/>
          <a:lstStyle/>
          <a:p>
            <a:pPr algn="ctr"/>
            <a:r>
              <a:rPr lang="it-IT" dirty="0"/>
              <a:t>EXPORT ITALIANO IN USA</a:t>
            </a:r>
          </a:p>
        </p:txBody>
      </p:sp>
      <p:sp>
        <p:nvSpPr>
          <p:cNvPr id="9" name="CasellaDiTesto 8">
            <a:extLst>
              <a:ext uri="{FF2B5EF4-FFF2-40B4-BE49-F238E27FC236}">
                <a16:creationId xmlns:a16="http://schemas.microsoft.com/office/drawing/2014/main" id="{7CB38FA4-632C-14DA-35D1-467942D91D51}"/>
              </a:ext>
            </a:extLst>
          </p:cNvPr>
          <p:cNvSpPr txBox="1"/>
          <p:nvPr/>
        </p:nvSpPr>
        <p:spPr>
          <a:xfrm>
            <a:off x="1084077" y="5495018"/>
            <a:ext cx="7783182" cy="276999"/>
          </a:xfrm>
          <a:prstGeom prst="rect">
            <a:avLst/>
          </a:prstGeom>
          <a:noFill/>
        </p:spPr>
        <p:txBody>
          <a:bodyPr wrap="square">
            <a:spAutoFit/>
          </a:bodyPr>
          <a:lstStyle/>
          <a:p>
            <a:pPr algn="ctr"/>
            <a:r>
              <a:rPr lang="it-IT" sz="1200" b="1" dirty="0">
                <a:solidFill>
                  <a:srgbClr val="0F0F3F"/>
                </a:solidFill>
                <a:latin typeface="Calibri" panose="020F0502020204030204" pitchFamily="34" charset="0"/>
                <a:ea typeface="MS Mincho" panose="02020609040205080304" pitchFamily="49" charset="-128"/>
                <a:cs typeface="Times New Roman" panose="02020603050405020304" pitchFamily="18" charset="0"/>
              </a:rPr>
              <a:t>Quote di mercato Italia e principali concorrenti nel mercato USA anno 2022</a:t>
            </a:r>
            <a:endParaRPr lang="it-IT" sz="1200" dirty="0"/>
          </a:p>
        </p:txBody>
      </p:sp>
      <p:graphicFrame>
        <p:nvGraphicFramePr>
          <p:cNvPr id="4" name="Tabella 3">
            <a:extLst>
              <a:ext uri="{FF2B5EF4-FFF2-40B4-BE49-F238E27FC236}">
                <a16:creationId xmlns:a16="http://schemas.microsoft.com/office/drawing/2014/main" id="{7C04147A-8BFD-5892-3EDB-F92263925C3B}"/>
              </a:ext>
            </a:extLst>
          </p:cNvPr>
          <p:cNvGraphicFramePr>
            <a:graphicFrameLocks noGrp="1"/>
          </p:cNvGraphicFramePr>
          <p:nvPr>
            <p:extLst>
              <p:ext uri="{D42A27DB-BD31-4B8C-83A1-F6EECF244321}">
                <p14:modId xmlns:p14="http://schemas.microsoft.com/office/powerpoint/2010/main" val="2771785856"/>
              </p:ext>
            </p:extLst>
          </p:nvPr>
        </p:nvGraphicFramePr>
        <p:xfrm>
          <a:off x="1017916" y="1284360"/>
          <a:ext cx="8256083" cy="3881436"/>
        </p:xfrm>
        <a:graphic>
          <a:graphicData uri="http://schemas.openxmlformats.org/drawingml/2006/table">
            <a:tbl>
              <a:tblPr firstRow="1" firstCol="1" bandRow="1">
                <a:tableStyleId>{5C22544A-7EE6-4342-B048-85BDC9FD1C3A}</a:tableStyleId>
              </a:tblPr>
              <a:tblGrid>
                <a:gridCol w="4497820">
                  <a:extLst>
                    <a:ext uri="{9D8B030D-6E8A-4147-A177-3AD203B41FA5}">
                      <a16:colId xmlns:a16="http://schemas.microsoft.com/office/drawing/2014/main" val="2634898290"/>
                    </a:ext>
                  </a:extLst>
                </a:gridCol>
                <a:gridCol w="500239">
                  <a:extLst>
                    <a:ext uri="{9D8B030D-6E8A-4147-A177-3AD203B41FA5}">
                      <a16:colId xmlns:a16="http://schemas.microsoft.com/office/drawing/2014/main" val="2993795738"/>
                    </a:ext>
                  </a:extLst>
                </a:gridCol>
                <a:gridCol w="493326">
                  <a:extLst>
                    <a:ext uri="{9D8B030D-6E8A-4147-A177-3AD203B41FA5}">
                      <a16:colId xmlns:a16="http://schemas.microsoft.com/office/drawing/2014/main" val="99875961"/>
                    </a:ext>
                  </a:extLst>
                </a:gridCol>
                <a:gridCol w="493326">
                  <a:extLst>
                    <a:ext uri="{9D8B030D-6E8A-4147-A177-3AD203B41FA5}">
                      <a16:colId xmlns:a16="http://schemas.microsoft.com/office/drawing/2014/main" val="3682539458"/>
                    </a:ext>
                  </a:extLst>
                </a:gridCol>
                <a:gridCol w="463087">
                  <a:extLst>
                    <a:ext uri="{9D8B030D-6E8A-4147-A177-3AD203B41FA5}">
                      <a16:colId xmlns:a16="http://schemas.microsoft.com/office/drawing/2014/main" val="1939761170"/>
                    </a:ext>
                  </a:extLst>
                </a:gridCol>
                <a:gridCol w="431120">
                  <a:extLst>
                    <a:ext uri="{9D8B030D-6E8A-4147-A177-3AD203B41FA5}">
                      <a16:colId xmlns:a16="http://schemas.microsoft.com/office/drawing/2014/main" val="1353554209"/>
                    </a:ext>
                  </a:extLst>
                </a:gridCol>
                <a:gridCol w="493326">
                  <a:extLst>
                    <a:ext uri="{9D8B030D-6E8A-4147-A177-3AD203B41FA5}">
                      <a16:colId xmlns:a16="http://schemas.microsoft.com/office/drawing/2014/main" val="1062702083"/>
                    </a:ext>
                  </a:extLst>
                </a:gridCol>
                <a:gridCol w="430256">
                  <a:extLst>
                    <a:ext uri="{9D8B030D-6E8A-4147-A177-3AD203B41FA5}">
                      <a16:colId xmlns:a16="http://schemas.microsoft.com/office/drawing/2014/main" val="1662823500"/>
                    </a:ext>
                  </a:extLst>
                </a:gridCol>
                <a:gridCol w="453583">
                  <a:extLst>
                    <a:ext uri="{9D8B030D-6E8A-4147-A177-3AD203B41FA5}">
                      <a16:colId xmlns:a16="http://schemas.microsoft.com/office/drawing/2014/main" val="1224990763"/>
                    </a:ext>
                  </a:extLst>
                </a:gridCol>
              </a:tblGrid>
              <a:tr h="812410">
                <a:tc>
                  <a:txBody>
                    <a:bodyPr/>
                    <a:lstStyle/>
                    <a:p>
                      <a:pPr algn="ctr">
                        <a:lnSpc>
                          <a:spcPct val="115000"/>
                        </a:lnSpc>
                      </a:pPr>
                      <a:r>
                        <a:rPr lang="it-IT" sz="1800" dirty="0">
                          <a:effectLst/>
                        </a:rPr>
                        <a:t>Codice doganale</a:t>
                      </a:r>
                      <a:endParaRPr lang="it-IT" sz="18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marL="71755" marR="71755" algn="ctr">
                        <a:lnSpc>
                          <a:spcPct val="115000"/>
                        </a:lnSpc>
                        <a:spcAft>
                          <a:spcPts val="0"/>
                        </a:spcAft>
                      </a:pPr>
                      <a:r>
                        <a:rPr lang="it-IT" sz="1000">
                          <a:effectLst/>
                        </a:rPr>
                        <a:t>Italia</a:t>
                      </a:r>
                      <a:endParaRPr lang="it-IT" sz="13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vert="vert270" anchor="ctr"/>
                </a:tc>
                <a:tc>
                  <a:txBody>
                    <a:bodyPr/>
                    <a:lstStyle/>
                    <a:p>
                      <a:pPr marL="71755" marR="71755" algn="ctr">
                        <a:lnSpc>
                          <a:spcPct val="115000"/>
                        </a:lnSpc>
                        <a:spcAft>
                          <a:spcPts val="0"/>
                        </a:spcAft>
                      </a:pPr>
                      <a:r>
                        <a:rPr lang="it-IT" sz="1000">
                          <a:effectLst/>
                        </a:rPr>
                        <a:t>Cina</a:t>
                      </a:r>
                      <a:endParaRPr lang="it-IT" sz="13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vert="vert270" anchor="ctr"/>
                </a:tc>
                <a:tc>
                  <a:txBody>
                    <a:bodyPr/>
                    <a:lstStyle/>
                    <a:p>
                      <a:pPr marL="71755" marR="71755" algn="ctr">
                        <a:lnSpc>
                          <a:spcPct val="115000"/>
                        </a:lnSpc>
                        <a:spcAft>
                          <a:spcPts val="0"/>
                        </a:spcAft>
                      </a:pPr>
                      <a:r>
                        <a:rPr lang="it-IT" sz="1000">
                          <a:effectLst/>
                        </a:rPr>
                        <a:t>Vietnam</a:t>
                      </a:r>
                      <a:endParaRPr lang="it-IT" sz="13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vert="vert270" anchor="ctr"/>
                </a:tc>
                <a:tc>
                  <a:txBody>
                    <a:bodyPr/>
                    <a:lstStyle/>
                    <a:p>
                      <a:pPr marL="71755" marR="71755" algn="ctr">
                        <a:lnSpc>
                          <a:spcPct val="115000"/>
                        </a:lnSpc>
                        <a:spcAft>
                          <a:spcPts val="0"/>
                        </a:spcAft>
                      </a:pPr>
                      <a:r>
                        <a:rPr lang="it-IT" sz="1000">
                          <a:effectLst/>
                        </a:rPr>
                        <a:t>Indonesia</a:t>
                      </a:r>
                      <a:endParaRPr lang="it-IT" sz="13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vert="vert270" anchor="ctr"/>
                </a:tc>
                <a:tc>
                  <a:txBody>
                    <a:bodyPr/>
                    <a:lstStyle/>
                    <a:p>
                      <a:pPr marL="71755" marR="71755" algn="ctr">
                        <a:lnSpc>
                          <a:spcPct val="115000"/>
                        </a:lnSpc>
                        <a:spcAft>
                          <a:spcPts val="0"/>
                        </a:spcAft>
                      </a:pPr>
                      <a:r>
                        <a:rPr lang="it-IT" sz="1000">
                          <a:effectLst/>
                        </a:rPr>
                        <a:t>Cambogia</a:t>
                      </a:r>
                      <a:endParaRPr lang="it-IT" sz="13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vert="vert270" anchor="ctr"/>
                </a:tc>
                <a:tc>
                  <a:txBody>
                    <a:bodyPr/>
                    <a:lstStyle/>
                    <a:p>
                      <a:pPr marL="71755" marR="71755" algn="ctr">
                        <a:lnSpc>
                          <a:spcPct val="115000"/>
                        </a:lnSpc>
                        <a:spcAft>
                          <a:spcPts val="0"/>
                        </a:spcAft>
                      </a:pPr>
                      <a:r>
                        <a:rPr lang="it-IT" sz="1000">
                          <a:effectLst/>
                        </a:rPr>
                        <a:t>Messico</a:t>
                      </a:r>
                      <a:endParaRPr lang="it-IT" sz="13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vert="vert270" anchor="ctr"/>
                </a:tc>
                <a:tc>
                  <a:txBody>
                    <a:bodyPr/>
                    <a:lstStyle/>
                    <a:p>
                      <a:pPr marL="71755" marR="71755" algn="ctr">
                        <a:lnSpc>
                          <a:spcPct val="115000"/>
                        </a:lnSpc>
                        <a:spcAft>
                          <a:spcPts val="0"/>
                        </a:spcAft>
                      </a:pPr>
                      <a:r>
                        <a:rPr lang="it-IT" sz="1000">
                          <a:effectLst/>
                        </a:rPr>
                        <a:t>India</a:t>
                      </a:r>
                      <a:endParaRPr lang="it-IT" sz="13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vert="vert270" anchor="ctr"/>
                </a:tc>
                <a:tc>
                  <a:txBody>
                    <a:bodyPr/>
                    <a:lstStyle/>
                    <a:p>
                      <a:pPr marL="71755" marR="71755" algn="ctr">
                        <a:lnSpc>
                          <a:spcPct val="115000"/>
                        </a:lnSpc>
                        <a:spcAft>
                          <a:spcPts val="0"/>
                        </a:spcAft>
                      </a:pPr>
                      <a:r>
                        <a:rPr lang="it-IT" sz="1000">
                          <a:effectLst/>
                        </a:rPr>
                        <a:t>Bangladesh</a:t>
                      </a:r>
                      <a:endParaRPr lang="it-IT" sz="13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vert="vert270" anchor="ctr"/>
                </a:tc>
                <a:extLst>
                  <a:ext uri="{0D108BD9-81ED-4DB2-BD59-A6C34878D82A}">
                    <a16:rowId xmlns:a16="http://schemas.microsoft.com/office/drawing/2014/main" val="1996490846"/>
                  </a:ext>
                </a:extLst>
              </a:tr>
              <a:tr h="481046">
                <a:tc>
                  <a:txBody>
                    <a:bodyPr/>
                    <a:lstStyle/>
                    <a:p>
                      <a:pPr algn="just">
                        <a:lnSpc>
                          <a:spcPct val="115000"/>
                        </a:lnSpc>
                      </a:pPr>
                      <a:r>
                        <a:rPr lang="it-IT" sz="900" dirty="0">
                          <a:effectLst/>
                        </a:rPr>
                        <a:t>640320 - Calzature con suola esterna di cuoio naturale e tomaia a strisce di cuoio naturale passanti sopra il collo del piede e intorno all’alluce</a:t>
                      </a:r>
                      <a:endParaRPr lang="it-IT" sz="13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dirty="0">
                          <a:effectLst/>
                        </a:rPr>
                        <a:t>34,3</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a:effectLst/>
                        </a:rPr>
                        <a:t>10,5</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a:effectLst/>
                        </a:rPr>
                        <a:t>21,2</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a:effectLst/>
                        </a:rPr>
                        <a:t>6,6</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a:effectLst/>
                        </a:rPr>
                        <a:t>…</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a:effectLst/>
                        </a:rPr>
                        <a:t>3,2</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a:effectLst/>
                        </a:rPr>
                        <a:t>3,9</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a:effectLst/>
                        </a:rPr>
                        <a:t>1,5</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extLst>
                  <a:ext uri="{0D108BD9-81ED-4DB2-BD59-A6C34878D82A}">
                    <a16:rowId xmlns:a16="http://schemas.microsoft.com/office/drawing/2014/main" val="1223194814"/>
                  </a:ext>
                </a:extLst>
              </a:tr>
              <a:tr h="808144">
                <a:tc>
                  <a:txBody>
                    <a:bodyPr/>
                    <a:lstStyle/>
                    <a:p>
                      <a:pPr algn="just">
                        <a:lnSpc>
                          <a:spcPct val="115000"/>
                        </a:lnSpc>
                      </a:pPr>
                      <a:r>
                        <a:rPr lang="it-IT" sz="900">
                          <a:effectLst/>
                        </a:rPr>
                        <a:t>640351 - Calzature con suola esterna e tomaia di cuoio naturale, che ricoprono la caviglia (escl. le calzature con puntale protettivo di metallo, le calzature per lo sport, le calzature ortopediche e le calzature aventi carattere di giocattolo)</a:t>
                      </a:r>
                      <a:endParaRPr lang="it-IT" sz="13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a:effectLst/>
                        </a:rPr>
                        <a:t>21,1</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dirty="0">
                          <a:effectLst/>
                        </a:rPr>
                        <a:t>3,4</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dirty="0">
                          <a:effectLst/>
                        </a:rPr>
                        <a:t>2,3</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dirty="0">
                          <a:effectLst/>
                        </a:rPr>
                        <a:t>…</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a:effectLst/>
                        </a:rPr>
                        <a:t>…</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a:effectLst/>
                        </a:rPr>
                        <a:t>63,4</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dirty="0">
                          <a:effectLst/>
                        </a:rPr>
                        <a:t>1,0</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dirty="0">
                          <a:effectLst/>
                        </a:rPr>
                        <a:t>0,1</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extLst>
                  <a:ext uri="{0D108BD9-81ED-4DB2-BD59-A6C34878D82A}">
                    <a16:rowId xmlns:a16="http://schemas.microsoft.com/office/drawing/2014/main" val="4251331167"/>
                  </a:ext>
                </a:extLst>
              </a:tr>
              <a:tr h="1298790">
                <a:tc>
                  <a:txBody>
                    <a:bodyPr/>
                    <a:lstStyle/>
                    <a:p>
                      <a:pPr algn="just">
                        <a:lnSpc>
                          <a:spcPct val="100000"/>
                        </a:lnSpc>
                      </a:pPr>
                      <a:r>
                        <a:rPr lang="it-IT" sz="900" dirty="0">
                          <a:effectLst/>
                        </a:rPr>
                        <a:t>640359 - Calzature con suola esterna e tomaia di cuoio naturale (</a:t>
                      </a:r>
                      <a:r>
                        <a:rPr lang="it-IT" sz="900" dirty="0" err="1">
                          <a:effectLst/>
                        </a:rPr>
                        <a:t>escl</a:t>
                      </a:r>
                      <a:r>
                        <a:rPr lang="it-IT" sz="900" dirty="0">
                          <a:effectLst/>
                        </a:rPr>
                        <a:t>. le calzature che ricoprono la caviglia, quelle con puntale protettivo di metallo, quelle con</a:t>
                      </a:r>
                      <a:r>
                        <a:rPr lang="it-IT" sz="1300" dirty="0">
                          <a:effectLst/>
                        </a:rPr>
                        <a:t> </a:t>
                      </a:r>
                      <a:r>
                        <a:rPr lang="it-IT" sz="900" dirty="0">
                          <a:effectLst/>
                        </a:rPr>
                        <a:t>suola principale di legno, senza suola interna, quelle con tomaia a strisce di cuoio naturale passanti sopra il collo del piede e intorno all’alluce, le calzature per lo sport, le calzature ortopediche e le calzature aventi carattere di giocattolo)</a:t>
                      </a:r>
                      <a:endParaRPr lang="it-IT" sz="13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a:effectLst/>
                        </a:rPr>
                        <a:t>67,9</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a:effectLst/>
                        </a:rPr>
                        <a:t>5,2</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a:effectLst/>
                        </a:rPr>
                        <a:t>3,7</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dirty="0">
                          <a:effectLst/>
                        </a:rPr>
                        <a:t>0,1</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dirty="0">
                          <a:effectLst/>
                        </a:rPr>
                        <a:t>0,8</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dirty="0">
                          <a:effectLst/>
                        </a:rPr>
                        <a:t>2,1</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dirty="0">
                          <a:effectLst/>
                        </a:rPr>
                        <a:t>1,5</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a:effectLst/>
                        </a:rPr>
                        <a:t>…</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extLst>
                  <a:ext uri="{0D108BD9-81ED-4DB2-BD59-A6C34878D82A}">
                    <a16:rowId xmlns:a16="http://schemas.microsoft.com/office/drawing/2014/main" val="1144443375"/>
                  </a:ext>
                </a:extLst>
              </a:tr>
              <a:tr h="481046">
                <a:tc>
                  <a:txBody>
                    <a:bodyPr/>
                    <a:lstStyle/>
                    <a:p>
                      <a:pPr algn="just">
                        <a:lnSpc>
                          <a:spcPct val="115000"/>
                        </a:lnSpc>
                      </a:pPr>
                      <a:r>
                        <a:rPr lang="it-IT" sz="900" dirty="0">
                          <a:effectLst/>
                        </a:rPr>
                        <a:t>640420 - Calzature con suola esterna di cuoio naturale o ricostituito e tomaia di materie tessili (</a:t>
                      </a:r>
                      <a:r>
                        <a:rPr lang="it-IT" sz="900" dirty="0" err="1">
                          <a:effectLst/>
                        </a:rPr>
                        <a:t>escl</a:t>
                      </a:r>
                      <a:r>
                        <a:rPr lang="it-IT" sz="900" dirty="0">
                          <a:effectLst/>
                        </a:rPr>
                        <a:t>. le calzature aventi carattere di giocattolo)</a:t>
                      </a:r>
                      <a:endParaRPr lang="it-IT" sz="13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a:effectLst/>
                        </a:rPr>
                        <a:t>69,2</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a:effectLst/>
                        </a:rPr>
                        <a:t>15,4</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a:effectLst/>
                        </a:rPr>
                        <a:t>1,3</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a:effectLst/>
                        </a:rPr>
                        <a:t>…</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a:effectLst/>
                        </a:rPr>
                        <a:t>0,4</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a:effectLst/>
                        </a:rPr>
                        <a:t>0,2</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a:effectLst/>
                        </a:rPr>
                        <a:t>0,1</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tc>
                  <a:txBody>
                    <a:bodyPr/>
                    <a:lstStyle/>
                    <a:p>
                      <a:pPr algn="ctr">
                        <a:lnSpc>
                          <a:spcPct val="115000"/>
                        </a:lnSpc>
                      </a:pPr>
                      <a:r>
                        <a:rPr lang="it-IT" sz="1000" b="1" dirty="0">
                          <a:effectLst/>
                        </a:rPr>
                        <a:t>0,9</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997" marR="63997" marT="0" marB="0" anchor="ctr"/>
                </a:tc>
                <a:extLst>
                  <a:ext uri="{0D108BD9-81ED-4DB2-BD59-A6C34878D82A}">
                    <a16:rowId xmlns:a16="http://schemas.microsoft.com/office/drawing/2014/main" val="3886968383"/>
                  </a:ext>
                </a:extLst>
              </a:tr>
            </a:tbl>
          </a:graphicData>
        </a:graphic>
      </p:graphicFrame>
    </p:spTree>
    <p:extLst>
      <p:ext uri="{BB962C8B-B14F-4D97-AF65-F5344CB8AC3E}">
        <p14:creationId xmlns:p14="http://schemas.microsoft.com/office/powerpoint/2010/main" val="1469468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a:extLst>
              <a:ext uri="{FF2B5EF4-FFF2-40B4-BE49-F238E27FC236}">
                <a16:creationId xmlns:a16="http://schemas.microsoft.com/office/drawing/2014/main" id="{17D1A5EA-83C2-4ADE-7471-B7A6A8B6DEC1}"/>
              </a:ext>
            </a:extLst>
          </p:cNvPr>
          <p:cNvGraphicFramePr>
            <a:graphicFrameLocks noGrp="1"/>
          </p:cNvGraphicFramePr>
          <p:nvPr>
            <p:extLst>
              <p:ext uri="{D42A27DB-BD31-4B8C-83A1-F6EECF244321}">
                <p14:modId xmlns:p14="http://schemas.microsoft.com/office/powerpoint/2010/main" val="3752760787"/>
              </p:ext>
            </p:extLst>
          </p:nvPr>
        </p:nvGraphicFramePr>
        <p:xfrm>
          <a:off x="854015" y="138023"/>
          <a:ext cx="6788991" cy="6478433"/>
        </p:xfrm>
        <a:graphic>
          <a:graphicData uri="http://schemas.openxmlformats.org/drawingml/2006/table">
            <a:tbl>
              <a:tblPr firstRow="1" firstCol="1" bandRow="1">
                <a:tableStyleId>{5C22544A-7EE6-4342-B048-85BDC9FD1C3A}</a:tableStyleId>
              </a:tblPr>
              <a:tblGrid>
                <a:gridCol w="2677659">
                  <a:extLst>
                    <a:ext uri="{9D8B030D-6E8A-4147-A177-3AD203B41FA5}">
                      <a16:colId xmlns:a16="http://schemas.microsoft.com/office/drawing/2014/main" val="1645454230"/>
                    </a:ext>
                  </a:extLst>
                </a:gridCol>
                <a:gridCol w="534963">
                  <a:extLst>
                    <a:ext uri="{9D8B030D-6E8A-4147-A177-3AD203B41FA5}">
                      <a16:colId xmlns:a16="http://schemas.microsoft.com/office/drawing/2014/main" val="756769150"/>
                    </a:ext>
                  </a:extLst>
                </a:gridCol>
                <a:gridCol w="1013092">
                  <a:extLst>
                    <a:ext uri="{9D8B030D-6E8A-4147-A177-3AD203B41FA5}">
                      <a16:colId xmlns:a16="http://schemas.microsoft.com/office/drawing/2014/main" val="2183200915"/>
                    </a:ext>
                  </a:extLst>
                </a:gridCol>
                <a:gridCol w="1308635">
                  <a:extLst>
                    <a:ext uri="{9D8B030D-6E8A-4147-A177-3AD203B41FA5}">
                      <a16:colId xmlns:a16="http://schemas.microsoft.com/office/drawing/2014/main" val="1788252486"/>
                    </a:ext>
                  </a:extLst>
                </a:gridCol>
                <a:gridCol w="1254642">
                  <a:extLst>
                    <a:ext uri="{9D8B030D-6E8A-4147-A177-3AD203B41FA5}">
                      <a16:colId xmlns:a16="http://schemas.microsoft.com/office/drawing/2014/main" val="2191390202"/>
                    </a:ext>
                  </a:extLst>
                </a:gridCol>
              </a:tblGrid>
              <a:tr h="548073">
                <a:tc gridSpan="5">
                  <a:txBody>
                    <a:bodyPr/>
                    <a:lstStyle/>
                    <a:p>
                      <a:pPr algn="ctr">
                        <a:lnSpc>
                          <a:spcPct val="115000"/>
                        </a:lnSpc>
                      </a:pPr>
                      <a:r>
                        <a:rPr lang="it-IT" sz="1000" dirty="0">
                          <a:effectLst/>
                        </a:rPr>
                        <a:t>RIPARTIZIONE DEI COSTI PER LE CALZATURE DA DONNA</a:t>
                      </a:r>
                    </a:p>
                    <a:p>
                      <a:pPr algn="ctr">
                        <a:lnSpc>
                          <a:spcPct val="115000"/>
                        </a:lnSpc>
                      </a:pPr>
                      <a:r>
                        <a:rPr lang="it-IT" sz="1000" dirty="0">
                          <a:effectLst/>
                        </a:rPr>
                        <a:t>Codice doganale prodotto 6403.91.90 </a:t>
                      </a:r>
                    </a:p>
                    <a:p>
                      <a:pPr algn="ctr">
                        <a:lnSpc>
                          <a:spcPct val="115000"/>
                        </a:lnSpc>
                      </a:pPr>
                      <a:r>
                        <a:rPr lang="it-IT" sz="1000" dirty="0">
                          <a:effectLst/>
                        </a:rPr>
                        <a:t>(calzature con suole esterne di gomma, plastica, cuoio o cuoio ricostituito e tomaie di cuoio)</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923719582"/>
                  </a:ext>
                </a:extLst>
              </a:tr>
              <a:tr h="197103">
                <a:tc>
                  <a:txBody>
                    <a:bodyPr/>
                    <a:lstStyle/>
                    <a:p>
                      <a:pPr algn="ctr">
                        <a:lnSpc>
                          <a:spcPct val="115000"/>
                        </a:lnSpc>
                      </a:pPr>
                      <a:r>
                        <a:rPr lang="it-IT" sz="1000" dirty="0">
                          <a:effectLst/>
                        </a:rPr>
                        <a:t>Fattore di costo</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Distributore</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Rappresentante</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Vendita diretta</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extLst>
                  <a:ext uri="{0D108BD9-81ED-4DB2-BD59-A6C34878D82A}">
                    <a16:rowId xmlns:a16="http://schemas.microsoft.com/office/drawing/2014/main" val="692791755"/>
                  </a:ext>
                </a:extLst>
              </a:tr>
              <a:tr h="197103">
                <a:tc>
                  <a:txBody>
                    <a:bodyPr/>
                    <a:lstStyle/>
                    <a:p>
                      <a:pPr>
                        <a:lnSpc>
                          <a:spcPct val="115000"/>
                        </a:lnSpc>
                      </a:pPr>
                      <a:r>
                        <a:rPr lang="it-IT" sz="1000">
                          <a:effectLst/>
                        </a:rPr>
                        <a:t>Prezzo FOB (1)</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90 $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100 $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100 $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extLst>
                  <a:ext uri="{0D108BD9-81ED-4DB2-BD59-A6C34878D82A}">
                    <a16:rowId xmlns:a16="http://schemas.microsoft.com/office/drawing/2014/main" val="1473648963"/>
                  </a:ext>
                </a:extLst>
              </a:tr>
              <a:tr h="197103">
                <a:tc>
                  <a:txBody>
                    <a:bodyPr/>
                    <a:lstStyle/>
                    <a:p>
                      <a:pPr>
                        <a:lnSpc>
                          <a:spcPct val="115000"/>
                        </a:lnSpc>
                      </a:pPr>
                      <a:r>
                        <a:rPr lang="it-IT" sz="1000" dirty="0">
                          <a:effectLst/>
                        </a:rPr>
                        <a:t>Assicurazione e trasporto (2)</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10 $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10 $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10 $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extLst>
                  <a:ext uri="{0D108BD9-81ED-4DB2-BD59-A6C34878D82A}">
                    <a16:rowId xmlns:a16="http://schemas.microsoft.com/office/drawing/2014/main" val="2504838423"/>
                  </a:ext>
                </a:extLst>
              </a:tr>
              <a:tr h="615839">
                <a:tc>
                  <a:txBody>
                    <a:bodyPr/>
                    <a:lstStyle/>
                    <a:p>
                      <a:pPr>
                        <a:lnSpc>
                          <a:spcPct val="115000"/>
                        </a:lnSpc>
                      </a:pPr>
                      <a:r>
                        <a:rPr lang="it-IT" sz="1000" dirty="0">
                          <a:effectLst/>
                        </a:rPr>
                        <a:t>Dazio </a:t>
                      </a:r>
                    </a:p>
                    <a:p>
                      <a:pPr>
                        <a:lnSpc>
                          <a:spcPct val="115000"/>
                        </a:lnSpc>
                      </a:pPr>
                      <a:r>
                        <a:rPr lang="it-IT" sz="1000" dirty="0">
                          <a:effectLst/>
                        </a:rPr>
                        <a:t>Custom Broker</a:t>
                      </a:r>
                    </a:p>
                    <a:p>
                      <a:pPr>
                        <a:lnSpc>
                          <a:spcPct val="115000"/>
                        </a:lnSpc>
                      </a:pPr>
                      <a:r>
                        <a:rPr lang="it-IT" sz="1000" dirty="0">
                          <a:effectLst/>
                        </a:rPr>
                        <a:t>Garanzia dogana (3)</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dirty="0">
                          <a:effectLst/>
                        </a:rPr>
                        <a:t>10%</a:t>
                      </a:r>
                    </a:p>
                    <a:p>
                      <a:pPr algn="ctr">
                        <a:lnSpc>
                          <a:spcPct val="115000"/>
                        </a:lnSpc>
                      </a:pPr>
                      <a:r>
                        <a:rPr lang="it-IT" sz="1000" dirty="0">
                          <a:effectLst/>
                        </a:rPr>
                        <a:t>2%</a:t>
                      </a:r>
                    </a:p>
                    <a:p>
                      <a:pPr algn="ctr">
                        <a:lnSpc>
                          <a:spcPct val="115000"/>
                        </a:lnSpc>
                      </a:pPr>
                      <a:r>
                        <a:rPr lang="it-IT" sz="1000" dirty="0">
                          <a:effectLst/>
                        </a:rPr>
                        <a:t>1%</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13 $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14$</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16$</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extLst>
                  <a:ext uri="{0D108BD9-81ED-4DB2-BD59-A6C34878D82A}">
                    <a16:rowId xmlns:a16="http://schemas.microsoft.com/office/drawing/2014/main" val="4009560942"/>
                  </a:ext>
                </a:extLst>
              </a:tr>
              <a:tr h="197103">
                <a:tc>
                  <a:txBody>
                    <a:bodyPr/>
                    <a:lstStyle/>
                    <a:p>
                      <a:pPr>
                        <a:lnSpc>
                          <a:spcPct val="115000"/>
                        </a:lnSpc>
                      </a:pPr>
                      <a:r>
                        <a:rPr lang="it-IT" sz="1000">
                          <a:effectLst/>
                        </a:rPr>
                        <a:t>Trasporto interno e altre spese</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dirty="0">
                          <a:effectLst/>
                        </a:rPr>
                        <a:t> </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1,13 $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1,24 $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1,46 $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extLst>
                  <a:ext uri="{0D108BD9-81ED-4DB2-BD59-A6C34878D82A}">
                    <a16:rowId xmlns:a16="http://schemas.microsoft.com/office/drawing/2014/main" val="3276827142"/>
                  </a:ext>
                </a:extLst>
              </a:tr>
              <a:tr h="197103">
                <a:tc>
                  <a:txBody>
                    <a:bodyPr/>
                    <a:lstStyle/>
                    <a:p>
                      <a:pPr>
                        <a:lnSpc>
                          <a:spcPct val="115000"/>
                        </a:lnSpc>
                      </a:pPr>
                      <a:r>
                        <a:rPr lang="it-IT" sz="1000">
                          <a:effectLst/>
                        </a:rPr>
                        <a:t>Prezzo allo sbarco</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dirty="0">
                          <a:effectLst/>
                        </a:rPr>
                        <a:t>114,13 $</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125,24 $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147,46 $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extLst>
                  <a:ext uri="{0D108BD9-81ED-4DB2-BD59-A6C34878D82A}">
                    <a16:rowId xmlns:a16="http://schemas.microsoft.com/office/drawing/2014/main" val="1336396499"/>
                  </a:ext>
                </a:extLst>
              </a:tr>
              <a:tr h="577098">
                <a:tc>
                  <a:txBody>
                    <a:bodyPr/>
                    <a:lstStyle/>
                    <a:p>
                      <a:pPr>
                        <a:lnSpc>
                          <a:spcPct val="115000"/>
                        </a:lnSpc>
                      </a:pPr>
                      <a:r>
                        <a:rPr lang="it-IT" sz="1000">
                          <a:effectLst/>
                        </a:rPr>
                        <a:t>Margine dell’intermediario (distributore, rappresentante) (4)</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10% </a:t>
                      </a:r>
                    </a:p>
                    <a:p>
                      <a:pPr algn="ctr">
                        <a:lnSpc>
                          <a:spcPct val="115000"/>
                        </a:lnSpc>
                      </a:pPr>
                      <a:r>
                        <a:rPr lang="it-IT" sz="1000">
                          <a:effectLst/>
                        </a:rPr>
                        <a:t>30%</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dirty="0">
                          <a:effectLst/>
                        </a:rPr>
                        <a:t>34,24 $</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dirty="0">
                          <a:effectLst/>
                        </a:rPr>
                        <a:t>15,66 $</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extLst>
                  <a:ext uri="{0D108BD9-81ED-4DB2-BD59-A6C34878D82A}">
                    <a16:rowId xmlns:a16="http://schemas.microsoft.com/office/drawing/2014/main" val="1204437413"/>
                  </a:ext>
                </a:extLst>
              </a:tr>
              <a:tr h="197103">
                <a:tc>
                  <a:txBody>
                    <a:bodyPr/>
                    <a:lstStyle/>
                    <a:p>
                      <a:pPr>
                        <a:lnSpc>
                          <a:spcPct val="115000"/>
                        </a:lnSpc>
                      </a:pPr>
                      <a:r>
                        <a:rPr lang="it-IT" sz="1000">
                          <a:effectLst/>
                        </a:rPr>
                        <a:t>Prezzo all’ingrosso</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148,37 $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dirty="0">
                          <a:effectLst/>
                        </a:rPr>
                        <a:t>140,90 $</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147,46 $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extLst>
                  <a:ext uri="{0D108BD9-81ED-4DB2-BD59-A6C34878D82A}">
                    <a16:rowId xmlns:a16="http://schemas.microsoft.com/office/drawing/2014/main" val="3643045191"/>
                  </a:ext>
                </a:extLst>
              </a:tr>
              <a:tr h="406471">
                <a:tc>
                  <a:txBody>
                    <a:bodyPr/>
                    <a:lstStyle/>
                    <a:p>
                      <a:pPr>
                        <a:lnSpc>
                          <a:spcPct val="115000"/>
                        </a:lnSpc>
                      </a:pPr>
                      <a:r>
                        <a:rPr lang="it-IT" sz="1000">
                          <a:effectLst/>
                        </a:rPr>
                        <a:t>Margine del dettagliante (5)</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140%</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207,72 $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dirty="0">
                          <a:effectLst/>
                        </a:rPr>
                        <a:t>197,25 $</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206,44 $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extLst>
                  <a:ext uri="{0D108BD9-81ED-4DB2-BD59-A6C34878D82A}">
                    <a16:rowId xmlns:a16="http://schemas.microsoft.com/office/drawing/2014/main" val="3871739982"/>
                  </a:ext>
                </a:extLst>
              </a:tr>
              <a:tr h="197103">
                <a:tc>
                  <a:txBody>
                    <a:bodyPr/>
                    <a:lstStyle/>
                    <a:p>
                      <a:pPr>
                        <a:lnSpc>
                          <a:spcPct val="115000"/>
                        </a:lnSpc>
                      </a:pPr>
                      <a:r>
                        <a:rPr lang="it-IT" sz="1000">
                          <a:effectLst/>
                        </a:rPr>
                        <a:t>Prezzo prima delle tasse</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356,09 $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338,15 $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dirty="0">
                          <a:effectLst/>
                        </a:rPr>
                        <a:t>353,90 $</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extLst>
                  <a:ext uri="{0D108BD9-81ED-4DB2-BD59-A6C34878D82A}">
                    <a16:rowId xmlns:a16="http://schemas.microsoft.com/office/drawing/2014/main" val="790771825"/>
                  </a:ext>
                </a:extLst>
              </a:tr>
              <a:tr h="406471">
                <a:tc>
                  <a:txBody>
                    <a:bodyPr/>
                    <a:lstStyle/>
                    <a:p>
                      <a:pPr>
                        <a:lnSpc>
                          <a:spcPct val="115000"/>
                        </a:lnSpc>
                      </a:pPr>
                      <a:r>
                        <a:rPr lang="it-IT" sz="1000">
                          <a:effectLst/>
                        </a:rPr>
                        <a:t>Tasse sulle vendite (6)</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8,87%</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31,16 $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a:effectLst/>
                        </a:rPr>
                        <a:t>29,59 $</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dirty="0">
                          <a:effectLst/>
                        </a:rPr>
                        <a:t>30,97 $</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extLst>
                  <a:ext uri="{0D108BD9-81ED-4DB2-BD59-A6C34878D82A}">
                    <a16:rowId xmlns:a16="http://schemas.microsoft.com/office/drawing/2014/main" val="98077708"/>
                  </a:ext>
                </a:extLst>
              </a:tr>
              <a:tr h="197103">
                <a:tc>
                  <a:txBody>
                    <a:bodyPr/>
                    <a:lstStyle/>
                    <a:p>
                      <a:pPr>
                        <a:lnSpc>
                          <a:spcPct val="115000"/>
                        </a:lnSpc>
                      </a:pPr>
                      <a:r>
                        <a:rPr lang="it-IT" sz="1000">
                          <a:effectLst/>
                        </a:rPr>
                        <a:t>Prezzo di vendita al pubblico</a:t>
                      </a:r>
                      <a:endParaRPr lang="it-IT" sz="1000" b="1">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dirty="0">
                          <a:effectLst/>
                        </a:rPr>
                        <a:t> </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dirty="0">
                          <a:effectLst/>
                        </a:rPr>
                        <a:t>387,24 $</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dirty="0">
                          <a:effectLst/>
                        </a:rPr>
                        <a:t>367,74 $</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a:txBody>
                    <a:bodyPr/>
                    <a:lstStyle/>
                    <a:p>
                      <a:pPr algn="ctr">
                        <a:lnSpc>
                          <a:spcPct val="115000"/>
                        </a:lnSpc>
                      </a:pPr>
                      <a:r>
                        <a:rPr lang="it-IT" sz="1000" dirty="0">
                          <a:effectLst/>
                        </a:rPr>
                        <a:t>384,87$</a:t>
                      </a:r>
                      <a:endParaRPr lang="it-IT" sz="1000" b="1"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extLst>
                  <a:ext uri="{0D108BD9-81ED-4DB2-BD59-A6C34878D82A}">
                    <a16:rowId xmlns:a16="http://schemas.microsoft.com/office/drawing/2014/main" val="1025507609"/>
                  </a:ext>
                </a:extLst>
              </a:tr>
              <a:tr h="2347657">
                <a:tc gridSpan="5">
                  <a:txBody>
                    <a:bodyPr/>
                    <a:lstStyle/>
                    <a:p>
                      <a:pPr>
                        <a:lnSpc>
                          <a:spcPct val="115000"/>
                        </a:lnSpc>
                      </a:pPr>
                      <a:r>
                        <a:rPr lang="it-IT" sz="1000" b="0" dirty="0">
                          <a:effectLst/>
                        </a:rPr>
                        <a:t>(1) Si è ipotizzato che il distributore acquisti la merce con uno sconto del 10%.</a:t>
                      </a:r>
                    </a:p>
                    <a:p>
                      <a:pPr>
                        <a:lnSpc>
                          <a:spcPct val="115000"/>
                        </a:lnSpc>
                      </a:pPr>
                      <a:r>
                        <a:rPr lang="it-IT" sz="1000" b="0" dirty="0">
                          <a:effectLst/>
                        </a:rPr>
                        <a:t>(2) Il costo è più elevato per le vendite dirette perché gli esportatori di solito utilizzano i servizi di corriere e quindi non usufruiscono degli sconti groupage. Il costo dipende dal volume e dalla modalità di trasporto.</a:t>
                      </a:r>
                    </a:p>
                    <a:p>
                      <a:pPr>
                        <a:lnSpc>
                          <a:spcPct val="115000"/>
                        </a:lnSpc>
                      </a:pPr>
                      <a:r>
                        <a:rPr lang="it-IT" sz="1000" b="0" dirty="0">
                          <a:effectLst/>
                        </a:rPr>
                        <a:t>(3) La tariffa applicata corrisponde al codice SA 6403.99.906 (10%), in quanto è stato il prodotto più esportato nel 2021. Viene applicata al prezzo CIF (costo, assicurazione e trasporto). I costi doganali comprendono la commissione dello spedizioniere doganale (circa il 2%), i cui servizi sono consigliati, e la garanzia doganale, richiesta per i prodotti di valore superiore a 2.500 dollari.</a:t>
                      </a:r>
                    </a:p>
                    <a:p>
                      <a:pPr>
                        <a:lnSpc>
                          <a:spcPct val="115000"/>
                        </a:lnSpc>
                      </a:pPr>
                      <a:r>
                        <a:rPr lang="it-IT" sz="1000" b="0" dirty="0">
                          <a:effectLst/>
                        </a:rPr>
                        <a:t>(4) La commissione del rappresentante varia solitamente tra il 10-15% (è stata applicata una media); la commissione del distributore si aggira intorno al 30%.</a:t>
                      </a:r>
                    </a:p>
                    <a:p>
                      <a:pPr>
                        <a:lnSpc>
                          <a:spcPct val="115000"/>
                        </a:lnSpc>
                      </a:pPr>
                      <a:r>
                        <a:rPr lang="it-IT" sz="1000" b="0" dirty="0">
                          <a:effectLst/>
                        </a:rPr>
                        <a:t>(5) I margini dipendono dal punto vendita: boutique e negozi specializzati (120%), grandi magazzini (160-220%) e outlet (100%). È stato applicato un valore medio del 140%.</a:t>
                      </a:r>
                    </a:p>
                    <a:p>
                      <a:pPr>
                        <a:lnSpc>
                          <a:spcPct val="115000"/>
                        </a:lnSpc>
                      </a:pPr>
                      <a:r>
                        <a:rPr lang="it-IT" sz="1000" b="0" dirty="0">
                          <a:effectLst/>
                        </a:rPr>
                        <a:t>(6) È stata applicata l’imposta dello Stato di New York; si noti che l’abbigliamento e le calzature con un prezzo di vendita al pubblico inferiore a 110 dollari non sono soggetti a tale imposta.</a:t>
                      </a:r>
                      <a:endParaRPr lang="it-IT" sz="1000" b="0" dirty="0">
                        <a:solidFill>
                          <a:srgbClr val="0F0F3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42617" marR="42617"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874155597"/>
                  </a:ext>
                </a:extLst>
              </a:tr>
            </a:tbl>
          </a:graphicData>
        </a:graphic>
      </p:graphicFrame>
    </p:spTree>
    <p:extLst>
      <p:ext uri="{BB962C8B-B14F-4D97-AF65-F5344CB8AC3E}">
        <p14:creationId xmlns:p14="http://schemas.microsoft.com/office/powerpoint/2010/main" val="1443276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C70F32-CB60-16A7-977E-4191BC1A8753}"/>
              </a:ext>
            </a:extLst>
          </p:cNvPr>
          <p:cNvSpPr>
            <a:spLocks noGrp="1"/>
          </p:cNvSpPr>
          <p:nvPr>
            <p:ph type="title"/>
          </p:nvPr>
        </p:nvSpPr>
        <p:spPr>
          <a:xfrm>
            <a:off x="0" y="158155"/>
            <a:ext cx="9274002" cy="658483"/>
          </a:xfrm>
        </p:spPr>
        <p:txBody>
          <a:bodyPr>
            <a:normAutofit fontScale="90000"/>
          </a:bodyPr>
          <a:lstStyle/>
          <a:p>
            <a:pPr algn="ctr"/>
            <a:r>
              <a:rPr lang="it-IT" dirty="0"/>
              <a:t>Proiezione canali distributivi prodotti di lusso in USA al 2025 </a:t>
            </a:r>
          </a:p>
        </p:txBody>
      </p:sp>
      <p:pic>
        <p:nvPicPr>
          <p:cNvPr id="3" name="Immagine 2">
            <a:extLst>
              <a:ext uri="{FF2B5EF4-FFF2-40B4-BE49-F238E27FC236}">
                <a16:creationId xmlns:a16="http://schemas.microsoft.com/office/drawing/2014/main" id="{55818BA3-90E7-D807-8418-3F1EF2781094}"/>
              </a:ext>
            </a:extLst>
          </p:cNvPr>
          <p:cNvPicPr>
            <a:picLocks noChangeAspect="1"/>
          </p:cNvPicPr>
          <p:nvPr/>
        </p:nvPicPr>
        <p:blipFill>
          <a:blip r:embed="rId2"/>
          <a:stretch>
            <a:fillRect/>
          </a:stretch>
        </p:blipFill>
        <p:spPr>
          <a:xfrm>
            <a:off x="813122" y="1168758"/>
            <a:ext cx="7390597" cy="5109996"/>
          </a:xfrm>
          <a:prstGeom prst="rect">
            <a:avLst/>
          </a:prstGeom>
        </p:spPr>
      </p:pic>
    </p:spTree>
    <p:extLst>
      <p:ext uri="{BB962C8B-B14F-4D97-AF65-F5344CB8AC3E}">
        <p14:creationId xmlns:p14="http://schemas.microsoft.com/office/powerpoint/2010/main" val="2725943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C70F32-CB60-16A7-977E-4191BC1A8753}"/>
              </a:ext>
            </a:extLst>
          </p:cNvPr>
          <p:cNvSpPr>
            <a:spLocks noGrp="1"/>
          </p:cNvSpPr>
          <p:nvPr>
            <p:ph type="title"/>
          </p:nvPr>
        </p:nvSpPr>
        <p:spPr>
          <a:xfrm>
            <a:off x="677334" y="158155"/>
            <a:ext cx="8596668" cy="658483"/>
          </a:xfrm>
        </p:spPr>
        <p:txBody>
          <a:bodyPr/>
          <a:lstStyle/>
          <a:p>
            <a:pPr algn="ctr"/>
            <a:r>
              <a:rPr lang="it-IT" dirty="0"/>
              <a:t>TENDENZE</a:t>
            </a:r>
          </a:p>
        </p:txBody>
      </p:sp>
      <p:sp>
        <p:nvSpPr>
          <p:cNvPr id="3" name="Segnaposto contenuto 2">
            <a:extLst>
              <a:ext uri="{FF2B5EF4-FFF2-40B4-BE49-F238E27FC236}">
                <a16:creationId xmlns:a16="http://schemas.microsoft.com/office/drawing/2014/main" id="{11193704-4F52-4B6C-8A45-6AC6CC516271}"/>
              </a:ext>
            </a:extLst>
          </p:cNvPr>
          <p:cNvSpPr>
            <a:spLocks noGrp="1"/>
          </p:cNvSpPr>
          <p:nvPr>
            <p:ph idx="1"/>
          </p:nvPr>
        </p:nvSpPr>
        <p:spPr>
          <a:xfrm>
            <a:off x="120770" y="816638"/>
            <a:ext cx="9989388" cy="3617339"/>
          </a:xfrm>
        </p:spPr>
        <p:txBody>
          <a:bodyPr>
            <a:normAutofit lnSpcReduction="10000"/>
          </a:bodyPr>
          <a:lstStyle/>
          <a:p>
            <a:pPr>
              <a:lnSpc>
                <a:spcPct val="120000"/>
              </a:lnSpc>
            </a:pPr>
            <a:r>
              <a:rPr lang="it-IT" dirty="0"/>
              <a:t>La moda casual e la sostenibilità continueranno a essere importanti: gli americani apprezzano molto il comfort e sono disposti a pagare per questo. Allo stesso modo, lo sviluppo di modelli sostenibili la produzione e la logistica saranno fondamentali sia per attrarre clienti sia per realizzare modelli di business duraturi.</a:t>
            </a:r>
          </a:p>
          <a:p>
            <a:pPr>
              <a:lnSpc>
                <a:spcPct val="120000"/>
              </a:lnSpc>
            </a:pPr>
            <a:r>
              <a:rPr lang="it-IT" dirty="0"/>
              <a:t>Il consumatore americano sta evolvendo nel suo modo di vestire. Si allontana dal tradizionale “mono look” opta per un “mix look”, Questo “mix look” elimina anche le barriere fra l’elegante e il casual. Spesso indossa capi eleganti accoppiati con articoli casual e questa tendenza è molto presente anche nelle calzature. Un look di abbigliamento elegante può essere accoppiato ad una scarpa casual, le sneakers, tronchetti e viceversa. Si sente sempre più spesso il termine di abbigliamento “</a:t>
            </a:r>
            <a:r>
              <a:rPr lang="it-IT" dirty="0" err="1"/>
              <a:t>Athleisure</a:t>
            </a:r>
            <a:r>
              <a:rPr lang="it-IT" dirty="0"/>
              <a:t>”. combinazione di abbigliamento atletico e da tempo libero, i cui confini si stanno sempre più sfumando.</a:t>
            </a:r>
          </a:p>
        </p:txBody>
      </p:sp>
      <p:pic>
        <p:nvPicPr>
          <p:cNvPr id="4" name="Immagine 3" descr="UGG CLASSIC SHORT - Stivaletti - chestnut/cognac - Zalando.it">
            <a:extLst>
              <a:ext uri="{FF2B5EF4-FFF2-40B4-BE49-F238E27FC236}">
                <a16:creationId xmlns:a16="http://schemas.microsoft.com/office/drawing/2014/main" id="{EC1AA839-2BFA-6258-3BCB-064DCECA79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6048" y="4459430"/>
            <a:ext cx="1551587" cy="2240415"/>
          </a:xfrm>
          <a:prstGeom prst="rect">
            <a:avLst/>
          </a:prstGeom>
          <a:noFill/>
          <a:ln>
            <a:noFill/>
          </a:ln>
        </p:spPr>
      </p:pic>
      <p:pic>
        <p:nvPicPr>
          <p:cNvPr id="5" name="Immagine 4" descr="Athleisure: l'abbigliamento Sport esce dalle palestre e invade il  guardaroba - Pupa Style">
            <a:extLst>
              <a:ext uri="{FF2B5EF4-FFF2-40B4-BE49-F238E27FC236}">
                <a16:creationId xmlns:a16="http://schemas.microsoft.com/office/drawing/2014/main" id="{3428E587-3416-4B5A-49ED-587080D2C7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8500" y="4433977"/>
            <a:ext cx="3175000" cy="2249805"/>
          </a:xfrm>
          <a:prstGeom prst="rect">
            <a:avLst/>
          </a:prstGeom>
          <a:noFill/>
          <a:ln>
            <a:noFill/>
          </a:ln>
        </p:spPr>
      </p:pic>
    </p:spTree>
    <p:extLst>
      <p:ext uri="{BB962C8B-B14F-4D97-AF65-F5344CB8AC3E}">
        <p14:creationId xmlns:p14="http://schemas.microsoft.com/office/powerpoint/2010/main" val="3447753200"/>
      </p:ext>
    </p:extLst>
  </p:cSld>
  <p:clrMapOvr>
    <a:masterClrMapping/>
  </p:clrMapOvr>
</p:sld>
</file>

<file path=ppt/theme/theme1.xml><?xml version="1.0" encoding="utf-8"?>
<a:theme xmlns:a="http://schemas.openxmlformats.org/drawingml/2006/main" name="Sfaccettatur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58</TotalTime>
  <Words>1313</Words>
  <Application>Microsoft Office PowerPoint</Application>
  <PresentationFormat>Widescreen</PresentationFormat>
  <Paragraphs>143</Paragraphs>
  <Slides>11</Slides>
  <Notes>0</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Sfaccettatura</vt:lpstr>
      <vt:lpstr>Presentazione standard di PowerPoint</vt:lpstr>
      <vt:lpstr>PUNTI SALIENTI</vt:lpstr>
      <vt:lpstr>PUNTI SALIENTI</vt:lpstr>
      <vt:lpstr>EXPORT ITALIANO IN USA</vt:lpstr>
      <vt:lpstr>EXPORT ITALIANO IN USA</vt:lpstr>
      <vt:lpstr>EXPORT ITALIANO IN USA</vt:lpstr>
      <vt:lpstr>Presentazione standard di PowerPoint</vt:lpstr>
      <vt:lpstr>Proiezione canali distributivi prodotti di lusso in USA al 2025 </vt:lpstr>
      <vt:lpstr>TENDENZE</vt:lpstr>
      <vt:lpstr>TENDENZE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Michele Lenoci</dc:creator>
  <cp:lastModifiedBy>Utente sconosciuto</cp:lastModifiedBy>
  <cp:revision>13</cp:revision>
  <dcterms:created xsi:type="dcterms:W3CDTF">2023-06-06T10:57:48Z</dcterms:created>
  <dcterms:modified xsi:type="dcterms:W3CDTF">2023-06-09T13:00:23Z</dcterms:modified>
</cp:coreProperties>
</file>